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Century Gothic"/>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j5SQhBKB7Nm2brAffq2RB7sbd5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enturyGothic-bold.fntdata"/><Relationship Id="rId11" Type="http://schemas.openxmlformats.org/officeDocument/2006/relationships/slide" Target="slides/slide7.xml"/><Relationship Id="rId22" Type="http://schemas.openxmlformats.org/officeDocument/2006/relationships/font" Target="fonts/CenturyGothic-boldItalic.fntdata"/><Relationship Id="rId10" Type="http://schemas.openxmlformats.org/officeDocument/2006/relationships/slide" Target="slides/slide6.xml"/><Relationship Id="rId21" Type="http://schemas.openxmlformats.org/officeDocument/2006/relationships/font" Target="fonts/CenturyGothic-italic.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CenturyGothic-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16"/>
          <p:cNvGrpSpPr/>
          <p:nvPr/>
        </p:nvGrpSpPr>
        <p:grpSpPr>
          <a:xfrm>
            <a:off x="0" y="0"/>
            <a:ext cx="12192000" cy="6858000"/>
            <a:chOff x="0" y="0"/>
            <a:chExt cx="12192000" cy="6858000"/>
          </a:xfrm>
        </p:grpSpPr>
        <p:sp>
          <p:nvSpPr>
            <p:cNvPr id="24" name="Google Shape;24;p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16"/>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6"/>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28" name="Google Shape;28;p16"/>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6"/>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18" name="Shape 118"/>
        <p:cNvGrpSpPr/>
        <p:nvPr/>
      </p:nvGrpSpPr>
      <p:grpSpPr>
        <a:xfrm>
          <a:off x="0" y="0"/>
          <a:ext cx="0" cy="0"/>
          <a:chOff x="0" y="0"/>
          <a:chExt cx="0" cy="0"/>
        </a:xfrm>
      </p:grpSpPr>
      <p:grpSp>
        <p:nvGrpSpPr>
          <p:cNvPr id="119" name="Google Shape;119;p25"/>
          <p:cNvGrpSpPr/>
          <p:nvPr/>
        </p:nvGrpSpPr>
        <p:grpSpPr>
          <a:xfrm>
            <a:off x="0" y="0"/>
            <a:ext cx="12192000" cy="6858000"/>
            <a:chOff x="0" y="0"/>
            <a:chExt cx="12192000" cy="6858000"/>
          </a:xfrm>
        </p:grpSpPr>
        <p:sp>
          <p:nvSpPr>
            <p:cNvPr id="120" name="Google Shape;120;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29" name="Google Shape;129;p2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0" name="Google Shape;130;p25"/>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5"/>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2" name="Google Shape;132;p25"/>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3" name="Google Shape;133;p2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37" name="Shape 137"/>
        <p:cNvGrpSpPr/>
        <p:nvPr/>
      </p:nvGrpSpPr>
      <p:grpSpPr>
        <a:xfrm>
          <a:off x="0" y="0"/>
          <a:ext cx="0" cy="0"/>
          <a:chOff x="0" y="0"/>
          <a:chExt cx="0" cy="0"/>
        </a:xfrm>
      </p:grpSpPr>
      <p:grpSp>
        <p:nvGrpSpPr>
          <p:cNvPr id="138" name="Google Shape;138;p26"/>
          <p:cNvGrpSpPr/>
          <p:nvPr/>
        </p:nvGrpSpPr>
        <p:grpSpPr>
          <a:xfrm>
            <a:off x="0" y="0"/>
            <a:ext cx="12192000" cy="6858000"/>
            <a:chOff x="0" y="0"/>
            <a:chExt cx="12192000" cy="6858000"/>
          </a:xfrm>
        </p:grpSpPr>
        <p:sp>
          <p:nvSpPr>
            <p:cNvPr id="139" name="Google Shape;139;p2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47" name="Google Shape;147;p2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8" name="Google Shape;148;p26"/>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6"/>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50" name="Google Shape;150;p26"/>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1" name="Google Shape;151;p2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55" name="Shape 155"/>
        <p:cNvGrpSpPr/>
        <p:nvPr/>
      </p:nvGrpSpPr>
      <p:grpSpPr>
        <a:xfrm>
          <a:off x="0" y="0"/>
          <a:ext cx="0" cy="0"/>
          <a:chOff x="0" y="0"/>
          <a:chExt cx="0" cy="0"/>
        </a:xfrm>
      </p:grpSpPr>
      <p:grpSp>
        <p:nvGrpSpPr>
          <p:cNvPr id="156" name="Google Shape;156;p27"/>
          <p:cNvGrpSpPr/>
          <p:nvPr/>
        </p:nvGrpSpPr>
        <p:grpSpPr>
          <a:xfrm>
            <a:off x="0" y="0"/>
            <a:ext cx="12192000" cy="6858000"/>
            <a:chOff x="0" y="0"/>
            <a:chExt cx="12192000" cy="6858000"/>
          </a:xfrm>
        </p:grpSpPr>
        <p:sp>
          <p:nvSpPr>
            <p:cNvPr id="157" name="Google Shape;157;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65" name="Google Shape;165;p2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27"/>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7"/>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8" name="Google Shape;168;p2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2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72" name="Shape 172"/>
        <p:cNvGrpSpPr/>
        <p:nvPr/>
      </p:nvGrpSpPr>
      <p:grpSpPr>
        <a:xfrm>
          <a:off x="0" y="0"/>
          <a:ext cx="0" cy="0"/>
          <a:chOff x="0" y="0"/>
          <a:chExt cx="0" cy="0"/>
        </a:xfrm>
      </p:grpSpPr>
      <p:grpSp>
        <p:nvGrpSpPr>
          <p:cNvPr id="173" name="Google Shape;173;p28"/>
          <p:cNvGrpSpPr/>
          <p:nvPr/>
        </p:nvGrpSpPr>
        <p:grpSpPr>
          <a:xfrm>
            <a:off x="0" y="0"/>
            <a:ext cx="12192000" cy="6858000"/>
            <a:chOff x="0" y="0"/>
            <a:chExt cx="12192000" cy="6858000"/>
          </a:xfrm>
        </p:grpSpPr>
        <p:sp>
          <p:nvSpPr>
            <p:cNvPr id="174" name="Google Shape;174;p2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2" name="Google Shape;182;p2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3" name="Google Shape;183;p28"/>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u="none" cap="none" strike="noStrike">
                <a:solidFill>
                  <a:srgbClr val="EE52A4"/>
                </a:solidFill>
                <a:latin typeface="Arial"/>
                <a:ea typeface="Arial"/>
                <a:cs typeface="Arial"/>
                <a:sym typeface="Arial"/>
              </a:rPr>
              <a:t>“</a:t>
            </a:r>
            <a:endParaRPr/>
          </a:p>
        </p:txBody>
      </p:sp>
      <p:sp>
        <p:nvSpPr>
          <p:cNvPr id="184" name="Google Shape;184;p28"/>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u="none" cap="none" strike="noStrike">
                <a:solidFill>
                  <a:srgbClr val="EE52A4"/>
                </a:solidFill>
                <a:latin typeface="Arial"/>
                <a:ea typeface="Arial"/>
                <a:cs typeface="Arial"/>
                <a:sym typeface="Arial"/>
              </a:rPr>
              <a:t>”</a:t>
            </a:r>
            <a:endParaRPr/>
          </a:p>
        </p:txBody>
      </p:sp>
      <p:sp>
        <p:nvSpPr>
          <p:cNvPr id="185" name="Google Shape;185;p28"/>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28"/>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7" name="Google Shape;187;p28"/>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8" name="Google Shape;188;p2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2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2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2" name="Shape 192"/>
        <p:cNvGrpSpPr/>
        <p:nvPr/>
      </p:nvGrpSpPr>
      <p:grpSpPr>
        <a:xfrm>
          <a:off x="0" y="0"/>
          <a:ext cx="0" cy="0"/>
          <a:chOff x="0" y="0"/>
          <a:chExt cx="0" cy="0"/>
        </a:xfrm>
      </p:grpSpPr>
      <p:sp>
        <p:nvSpPr>
          <p:cNvPr id="193" name="Google Shape;193;p29"/>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29"/>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5" name="Google Shape;195;p29"/>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6" name="Google Shape;196;p29"/>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7" name="Google Shape;197;p29"/>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8" name="Google Shape;198;p29"/>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29"/>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0" name="Google Shape;200;p29"/>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1" name="Google Shape;201;p29"/>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2" name="Google Shape;202;p2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5" name="Shape 205"/>
        <p:cNvGrpSpPr/>
        <p:nvPr/>
      </p:nvGrpSpPr>
      <p:grpSpPr>
        <a:xfrm>
          <a:off x="0" y="0"/>
          <a:ext cx="0" cy="0"/>
          <a:chOff x="0" y="0"/>
          <a:chExt cx="0" cy="0"/>
        </a:xfrm>
      </p:grpSpPr>
      <p:sp>
        <p:nvSpPr>
          <p:cNvPr id="206" name="Google Shape;206;p30"/>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30"/>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8" name="Google Shape;208;p30"/>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09" name="Google Shape;209;p30"/>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0" name="Google Shape;210;p30"/>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1" name="Google Shape;211;p30"/>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2" name="Google Shape;212;p30"/>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3" name="Google Shape;213;p30"/>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4" name="Google Shape;214;p30"/>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5" name="Google Shape;215;p30"/>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16" name="Google Shape;216;p30"/>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7" name="Google Shape;217;p30"/>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8" name="Google Shape;218;p3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30"/>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1" name="Shape 221"/>
        <p:cNvGrpSpPr/>
        <p:nvPr/>
      </p:nvGrpSpPr>
      <p:grpSpPr>
        <a:xfrm>
          <a:off x="0" y="0"/>
          <a:ext cx="0" cy="0"/>
          <a:chOff x="0" y="0"/>
          <a:chExt cx="0" cy="0"/>
        </a:xfrm>
      </p:grpSpPr>
      <p:sp>
        <p:nvSpPr>
          <p:cNvPr id="222" name="Google Shape;222;p31"/>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1"/>
          <p:cNvSpPr txBox="1"/>
          <p:nvPr>
            <p:ph idx="1" type="body"/>
          </p:nvPr>
        </p:nvSpPr>
        <p:spPr>
          <a:xfrm rot="5400000">
            <a:off x="3859634" y="-101180"/>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4" name="Google Shape;224;p31"/>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3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27" name="Shape 227"/>
        <p:cNvGrpSpPr/>
        <p:nvPr/>
      </p:nvGrpSpPr>
      <p:grpSpPr>
        <a:xfrm>
          <a:off x="0" y="0"/>
          <a:ext cx="0" cy="0"/>
          <a:chOff x="0" y="0"/>
          <a:chExt cx="0" cy="0"/>
        </a:xfrm>
      </p:grpSpPr>
      <p:grpSp>
        <p:nvGrpSpPr>
          <p:cNvPr id="228" name="Google Shape;228;p32"/>
          <p:cNvGrpSpPr/>
          <p:nvPr/>
        </p:nvGrpSpPr>
        <p:grpSpPr>
          <a:xfrm>
            <a:off x="0" y="0"/>
            <a:ext cx="12192000" cy="6858000"/>
            <a:chOff x="0" y="0"/>
            <a:chExt cx="12192000" cy="6858000"/>
          </a:xfrm>
        </p:grpSpPr>
        <p:sp>
          <p:nvSpPr>
            <p:cNvPr id="229" name="Google Shape;229;p3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3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32"/>
          <p:cNvSpPr txBox="1"/>
          <p:nvPr>
            <p:ph type="title"/>
          </p:nvPr>
        </p:nvSpPr>
        <p:spPr>
          <a:xfrm rot="5400000">
            <a:off x="6915922" y="2947779"/>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32"/>
          <p:cNvSpPr txBox="1"/>
          <p:nvPr>
            <p:ph idx="1" type="body"/>
          </p:nvPr>
        </p:nvSpPr>
        <p:spPr>
          <a:xfrm rot="5400000">
            <a:off x="1908671"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1" name="Google Shape;241;p32"/>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3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3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1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7"/>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5" name="Google Shape;35;p1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8" name="Shape 38"/>
        <p:cNvGrpSpPr/>
        <p:nvPr/>
      </p:nvGrpSpPr>
      <p:grpSpPr>
        <a:xfrm>
          <a:off x="0" y="0"/>
          <a:ext cx="0" cy="0"/>
          <a:chOff x="0" y="0"/>
          <a:chExt cx="0" cy="0"/>
        </a:xfrm>
      </p:grpSpPr>
      <p:grpSp>
        <p:nvGrpSpPr>
          <p:cNvPr id="39" name="Google Shape;39;p18"/>
          <p:cNvGrpSpPr/>
          <p:nvPr/>
        </p:nvGrpSpPr>
        <p:grpSpPr>
          <a:xfrm>
            <a:off x="0" y="0"/>
            <a:ext cx="12192000" cy="6858000"/>
            <a:chOff x="0" y="0"/>
            <a:chExt cx="12192000" cy="6858000"/>
          </a:xfrm>
        </p:grpSpPr>
        <p:sp>
          <p:nvSpPr>
            <p:cNvPr id="40" name="Google Shape;40;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8"/>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8"/>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8"/>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9" name="Google Shape;49;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18"/>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8"/>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52" name="Google Shape;52;p18"/>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53" name="Google Shape;53;p1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7" name="Shape 57"/>
        <p:cNvGrpSpPr/>
        <p:nvPr/>
      </p:nvGrpSpPr>
      <p:grpSpPr>
        <a:xfrm>
          <a:off x="0" y="0"/>
          <a:ext cx="0" cy="0"/>
          <a:chOff x="0" y="0"/>
          <a:chExt cx="0" cy="0"/>
        </a:xfrm>
      </p:grpSpPr>
      <p:sp>
        <p:nvSpPr>
          <p:cNvPr id="58" name="Google Shape;58;p1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2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7" name="Shape 67"/>
        <p:cNvGrpSpPr/>
        <p:nvPr/>
      </p:nvGrpSpPr>
      <p:grpSpPr>
        <a:xfrm>
          <a:off x="0" y="0"/>
          <a:ext cx="0" cy="0"/>
          <a:chOff x="0" y="0"/>
          <a:chExt cx="0" cy="0"/>
        </a:xfrm>
      </p:grpSpPr>
      <p:grpSp>
        <p:nvGrpSpPr>
          <p:cNvPr id="68" name="Google Shape;68;p21"/>
          <p:cNvGrpSpPr/>
          <p:nvPr/>
        </p:nvGrpSpPr>
        <p:grpSpPr>
          <a:xfrm>
            <a:off x="0" y="0"/>
            <a:ext cx="12192000" cy="6858000"/>
            <a:chOff x="0" y="0"/>
            <a:chExt cx="12192000" cy="6858000"/>
          </a:xfrm>
        </p:grpSpPr>
        <p:sp>
          <p:nvSpPr>
            <p:cNvPr id="69" name="Google Shape;69;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1"/>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1"/>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77" name="Google Shape;77;p21"/>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9" name="Google Shape;79;p21"/>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1"/>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81" name="Google Shape;81;p2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85" name="Shape 85"/>
        <p:cNvGrpSpPr/>
        <p:nvPr/>
      </p:nvGrpSpPr>
      <p:grpSpPr>
        <a:xfrm>
          <a:off x="0" y="0"/>
          <a:ext cx="0" cy="0"/>
          <a:chOff x="0" y="0"/>
          <a:chExt cx="0" cy="0"/>
        </a:xfrm>
      </p:grpSpPr>
      <p:grpSp>
        <p:nvGrpSpPr>
          <p:cNvPr id="86" name="Google Shape;86;p22"/>
          <p:cNvGrpSpPr/>
          <p:nvPr/>
        </p:nvGrpSpPr>
        <p:grpSpPr>
          <a:xfrm>
            <a:off x="0" y="0"/>
            <a:ext cx="12192000" cy="6858000"/>
            <a:chOff x="0" y="0"/>
            <a:chExt cx="12192000" cy="6858000"/>
          </a:xfrm>
        </p:grpSpPr>
        <p:sp>
          <p:nvSpPr>
            <p:cNvPr id="87" name="Google Shape;87;p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2"/>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2"/>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5" name="Google Shape;95;p2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6" name="Google Shape;96;p22"/>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2"/>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8" name="Google Shape;98;p2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2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3"/>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5" name="Google Shape;105;p23"/>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6" name="Google Shape;106;p2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9" name="Shape 109"/>
        <p:cNvGrpSpPr/>
        <p:nvPr/>
      </p:nvGrpSpPr>
      <p:grpSpPr>
        <a:xfrm>
          <a:off x="0" y="0"/>
          <a:ext cx="0" cy="0"/>
          <a:chOff x="0" y="0"/>
          <a:chExt cx="0" cy="0"/>
        </a:xfrm>
      </p:grpSpPr>
      <p:sp>
        <p:nvSpPr>
          <p:cNvPr id="110" name="Google Shape;110;p2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4"/>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2" name="Google Shape;112;p24"/>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3" name="Google Shape;113;p24"/>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4" name="Google Shape;114;p24"/>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15" name="Google Shape;115;p2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5"/>
          <p:cNvGrpSpPr/>
          <p:nvPr/>
        </p:nvGrpSpPr>
        <p:grpSpPr>
          <a:xfrm>
            <a:off x="0" y="0"/>
            <a:ext cx="12192000" cy="6858000"/>
            <a:chOff x="0" y="0"/>
            <a:chExt cx="12192000" cy="6858000"/>
          </a:xfrm>
        </p:grpSpPr>
        <p:sp>
          <p:nvSpPr>
            <p:cNvPr id="7" name="Google Shape;7;p15"/>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5"/>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5"/>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15"/>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1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SrivastavaRishi/Twitter-Sentiment-Analysi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
          <p:cNvSpPr txBox="1"/>
          <p:nvPr>
            <p:ph type="ctrTitle"/>
          </p:nvPr>
        </p:nvSpPr>
        <p:spPr>
          <a:xfrm>
            <a:off x="1588025" y="1267579"/>
            <a:ext cx="8825700" cy="1645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6500"/>
              <a:t>Twitter Sentiment Analysis</a:t>
            </a:r>
            <a:endParaRPr b="1" sz="6500"/>
          </a:p>
        </p:txBody>
      </p:sp>
      <p:sp>
        <p:nvSpPr>
          <p:cNvPr id="250" name="Google Shape;250;p1"/>
          <p:cNvSpPr txBox="1"/>
          <p:nvPr>
            <p:ph idx="1" type="subTitle"/>
          </p:nvPr>
        </p:nvSpPr>
        <p:spPr>
          <a:xfrm>
            <a:off x="1683175" y="3934000"/>
            <a:ext cx="8825700" cy="2035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b="1" lang="en-US" sz="2700">
                <a:solidFill>
                  <a:srgbClr val="D9D9D9"/>
                </a:solidFill>
              </a:rPr>
              <a:t>PRINCE GARG 						RISHI SRIVASTAVA</a:t>
            </a:r>
            <a:endParaRPr b="1" sz="2700">
              <a:solidFill>
                <a:srgbClr val="D9D9D9"/>
              </a:solidFill>
            </a:endParaRPr>
          </a:p>
          <a:p>
            <a:pPr indent="0" lvl="0" marL="0" rtl="0" algn="l">
              <a:spcBef>
                <a:spcPts val="1000"/>
              </a:spcBef>
              <a:spcAft>
                <a:spcPts val="0"/>
              </a:spcAft>
              <a:buNone/>
            </a:pPr>
            <a:r>
              <a:rPr b="1" lang="en-US" sz="2700">
                <a:solidFill>
                  <a:srgbClr val="D9D9D9"/>
                </a:solidFill>
              </a:rPr>
              <a:t>18103071 								18103079</a:t>
            </a:r>
            <a:endParaRPr b="1" sz="2700">
              <a:solidFill>
                <a:srgbClr val="D9D9D9"/>
              </a:solidFill>
            </a:endParaRPr>
          </a:p>
          <a:p>
            <a:pPr indent="0" lvl="0" marL="0" rtl="0" algn="l">
              <a:spcBef>
                <a:spcPts val="1000"/>
              </a:spcBef>
              <a:spcAft>
                <a:spcPts val="0"/>
              </a:spcAft>
              <a:buNone/>
            </a:pPr>
            <a:r>
              <a:t/>
            </a:r>
            <a:endParaRPr>
              <a:solidFill>
                <a:srgbClr val="D9D9D9"/>
              </a:solidFill>
            </a:endParaRPr>
          </a:p>
          <a:p>
            <a:pPr indent="0" lvl="0" marL="0" rtl="0" algn="ctr">
              <a:spcBef>
                <a:spcPts val="1000"/>
              </a:spcBef>
              <a:spcAft>
                <a:spcPts val="0"/>
              </a:spcAft>
              <a:buNone/>
            </a:pPr>
            <a:r>
              <a:rPr lang="en-US">
                <a:solidFill>
                  <a:srgbClr val="D9D9D9"/>
                </a:solidFill>
              </a:rPr>
              <a:t> </a:t>
            </a:r>
            <a:r>
              <a:rPr lang="en-US" u="sng">
                <a:solidFill>
                  <a:schemeClr val="hlink"/>
                </a:solidFill>
                <a:hlinkClick r:id="rId3"/>
              </a:rPr>
              <a:t>Github Link</a:t>
            </a:r>
            <a:endParaRPr>
              <a:solidFill>
                <a:srgbClr val="D9D9D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0"/>
          <p:cNvSpPr txBox="1"/>
          <p:nvPr>
            <p:ph type="title"/>
          </p:nvPr>
        </p:nvSpPr>
        <p:spPr>
          <a:xfrm>
            <a:off x="1172710" y="520371"/>
            <a:ext cx="4351025"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n-US"/>
              <a:t>Random Forest</a:t>
            </a:r>
            <a:endParaRPr/>
          </a:p>
        </p:txBody>
      </p:sp>
      <p:sp>
        <p:nvSpPr>
          <p:cNvPr id="304" name="Google Shape;304;p10"/>
          <p:cNvSpPr txBox="1"/>
          <p:nvPr>
            <p:ph idx="1" type="body"/>
          </p:nvPr>
        </p:nvSpPr>
        <p:spPr>
          <a:xfrm>
            <a:off x="870869" y="2287088"/>
            <a:ext cx="5290234" cy="22838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280"/>
              <a:buNone/>
            </a:pPr>
            <a:r>
              <a:rPr lang="en-US" sz="1600">
                <a:latin typeface="Arial"/>
                <a:ea typeface="Arial"/>
                <a:cs typeface="Arial"/>
                <a:sym typeface="Arial"/>
              </a:rPr>
              <a:t>THE 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a:t>
            </a:r>
            <a:endParaRPr sz="1600">
              <a:latin typeface="Arial"/>
              <a:ea typeface="Arial"/>
              <a:cs typeface="Arial"/>
              <a:sym typeface="Arial"/>
            </a:endParaRPr>
          </a:p>
        </p:txBody>
      </p:sp>
      <p:pic>
        <p:nvPicPr>
          <p:cNvPr descr="Understanding Random Forest. How the Algorithm Works and Why it Is… | by  Tony Yiu | Towards Data Science" id="305" name="Google Shape;305;p10"/>
          <p:cNvPicPr preferRelativeResize="0"/>
          <p:nvPr/>
        </p:nvPicPr>
        <p:blipFill rotWithShape="1">
          <a:blip r:embed="rId3">
            <a:alphaModFix/>
          </a:blip>
          <a:srcRect b="11891" l="0" r="0" t="0"/>
          <a:stretch/>
        </p:blipFill>
        <p:spPr>
          <a:xfrm>
            <a:off x="6786886" y="1387090"/>
            <a:ext cx="5010150" cy="44899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1"/>
          <p:cNvSpPr txBox="1"/>
          <p:nvPr>
            <p:ph type="title"/>
          </p:nvPr>
        </p:nvSpPr>
        <p:spPr>
          <a:xfrm>
            <a:off x="1048422" y="937622"/>
            <a:ext cx="4351025"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n-US"/>
              <a:t>Gradient boost</a:t>
            </a:r>
            <a:endParaRPr/>
          </a:p>
        </p:txBody>
      </p:sp>
      <p:sp>
        <p:nvSpPr>
          <p:cNvPr id="311" name="Google Shape;311;p11"/>
          <p:cNvSpPr txBox="1"/>
          <p:nvPr>
            <p:ph idx="1" type="body"/>
          </p:nvPr>
        </p:nvSpPr>
        <p:spPr>
          <a:xfrm>
            <a:off x="1048422" y="2287088"/>
            <a:ext cx="4784208" cy="22838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280"/>
              <a:buNone/>
            </a:pPr>
            <a:r>
              <a:rPr lang="en-US" sz="1600" cap="none">
                <a:latin typeface="Arial"/>
                <a:ea typeface="Arial"/>
                <a:cs typeface="Arial"/>
                <a:sym typeface="Arial"/>
              </a:rPr>
              <a:t>Gradient boosting classifiers are a group of machine learning algorithms that combine many weak learning models together to create a strong predictive model. Decision trees are usually used when doing gradient boosting</a:t>
            </a:r>
            <a:endParaRPr sz="1600" cap="none">
              <a:latin typeface="Arial"/>
              <a:ea typeface="Arial"/>
              <a:cs typeface="Arial"/>
              <a:sym typeface="Arial"/>
            </a:endParaRPr>
          </a:p>
        </p:txBody>
      </p:sp>
      <p:pic>
        <p:nvPicPr>
          <p:cNvPr descr="Gradient Boosting Trees for Classification: A Beginner&amp;#39;s Guide | by  Aratrika Pal | The Startup | Medium" id="312" name="Google Shape;312;p11"/>
          <p:cNvPicPr preferRelativeResize="0"/>
          <p:nvPr/>
        </p:nvPicPr>
        <p:blipFill rotWithShape="1">
          <a:blip r:embed="rId3">
            <a:alphaModFix/>
          </a:blip>
          <a:srcRect b="0" l="0" r="0" t="0"/>
          <a:stretch/>
        </p:blipFill>
        <p:spPr>
          <a:xfrm>
            <a:off x="6954243" y="1770309"/>
            <a:ext cx="4554176" cy="33173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2"/>
          <p:cNvSpPr txBox="1"/>
          <p:nvPr>
            <p:ph type="title"/>
          </p:nvPr>
        </p:nvSpPr>
        <p:spPr>
          <a:xfrm>
            <a:off x="1563327" y="1145176"/>
            <a:ext cx="4351025"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n-US"/>
              <a:t>Decision Tree</a:t>
            </a:r>
            <a:endParaRPr/>
          </a:p>
        </p:txBody>
      </p:sp>
      <p:sp>
        <p:nvSpPr>
          <p:cNvPr id="318" name="Google Shape;318;p12"/>
          <p:cNvSpPr txBox="1"/>
          <p:nvPr>
            <p:ph idx="1" type="body"/>
          </p:nvPr>
        </p:nvSpPr>
        <p:spPr>
          <a:xfrm>
            <a:off x="864662" y="2402436"/>
            <a:ext cx="5231338" cy="22838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280"/>
              <a:buNone/>
            </a:pPr>
            <a:r>
              <a:rPr lang="en-US" sz="1600" cap="none">
                <a:latin typeface="Arial"/>
                <a:ea typeface="Arial"/>
                <a:cs typeface="Arial"/>
                <a:sym typeface="Arial"/>
              </a:rPr>
              <a:t>Decision trees (dts) are a non-parametric supervised learning method used for classification and regression. The goal is to create a model that predicts the value of a target variable by learning simple decision rules inferred from the data features. A tree can be seen as a piecewise constant approximation.</a:t>
            </a:r>
            <a:endParaRPr sz="1600" cap="none">
              <a:latin typeface="Arial"/>
              <a:ea typeface="Arial"/>
              <a:cs typeface="Arial"/>
              <a:sym typeface="Arial"/>
            </a:endParaRPr>
          </a:p>
        </p:txBody>
      </p:sp>
      <p:pic>
        <p:nvPicPr>
          <p:cNvPr descr="Machine Learning Decision Tree Classification Algorithm - Javatpoint" id="319" name="Google Shape;319;p12"/>
          <p:cNvPicPr preferRelativeResize="0"/>
          <p:nvPr/>
        </p:nvPicPr>
        <p:blipFill rotWithShape="1">
          <a:blip r:embed="rId3">
            <a:alphaModFix/>
          </a:blip>
          <a:srcRect b="0" l="0" r="0" t="0"/>
          <a:stretch/>
        </p:blipFill>
        <p:spPr>
          <a:xfrm>
            <a:off x="6726315" y="1735338"/>
            <a:ext cx="5080986" cy="3387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Results</a:t>
            </a:r>
            <a:endParaRPr/>
          </a:p>
        </p:txBody>
      </p:sp>
      <p:pic>
        <p:nvPicPr>
          <p:cNvPr id="325" name="Google Shape;325;p13"/>
          <p:cNvPicPr preferRelativeResize="0"/>
          <p:nvPr/>
        </p:nvPicPr>
        <p:blipFill rotWithShape="1">
          <a:blip r:embed="rId3">
            <a:alphaModFix/>
          </a:blip>
          <a:srcRect b="0" l="0" r="0" t="0"/>
          <a:stretch/>
        </p:blipFill>
        <p:spPr>
          <a:xfrm>
            <a:off x="617074" y="2681056"/>
            <a:ext cx="11148797" cy="1630720"/>
          </a:xfrm>
          <a:prstGeom prst="rect">
            <a:avLst/>
          </a:prstGeom>
          <a:noFill/>
          <a:ln>
            <a:noFill/>
          </a:ln>
        </p:spPr>
      </p:pic>
      <p:cxnSp>
        <p:nvCxnSpPr>
          <p:cNvPr id="326" name="Google Shape;326;p13"/>
          <p:cNvCxnSpPr/>
          <p:nvPr/>
        </p:nvCxnSpPr>
        <p:spPr>
          <a:xfrm rot="10800000">
            <a:off x="5983550" y="4311776"/>
            <a:ext cx="0" cy="837273"/>
          </a:xfrm>
          <a:prstGeom prst="straightConnector1">
            <a:avLst/>
          </a:prstGeom>
          <a:noFill/>
          <a:ln cap="rnd" cmpd="sng" w="9525">
            <a:solidFill>
              <a:schemeClr val="accent1"/>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4"/>
          <p:cNvSpPr txBox="1"/>
          <p:nvPr>
            <p:ph type="title"/>
          </p:nvPr>
        </p:nvSpPr>
        <p:spPr>
          <a:xfrm>
            <a:off x="4120095" y="2517743"/>
            <a:ext cx="8825660" cy="1822514"/>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Content</a:t>
            </a:r>
            <a:endParaRPr/>
          </a:p>
        </p:txBody>
      </p:sp>
      <p:sp>
        <p:nvSpPr>
          <p:cNvPr id="256" name="Google Shape;256;p2"/>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Introduction</a:t>
            </a:r>
            <a:endParaRPr/>
          </a:p>
          <a:p>
            <a:pPr indent="-342900" lvl="0" marL="342900" rtl="0" algn="l">
              <a:spcBef>
                <a:spcPts val="1000"/>
              </a:spcBef>
              <a:spcAft>
                <a:spcPts val="0"/>
              </a:spcAft>
              <a:buSzPts val="1440"/>
              <a:buChar char="►"/>
            </a:pPr>
            <a:r>
              <a:rPr lang="en-US"/>
              <a:t>Problem Statement</a:t>
            </a:r>
            <a:endParaRPr/>
          </a:p>
          <a:p>
            <a:pPr indent="-342900" lvl="0" marL="342900" rtl="0" algn="l">
              <a:spcBef>
                <a:spcPts val="1000"/>
              </a:spcBef>
              <a:spcAft>
                <a:spcPts val="0"/>
              </a:spcAft>
              <a:buSzPts val="1440"/>
              <a:buChar char="►"/>
            </a:pPr>
            <a:r>
              <a:rPr lang="en-US"/>
              <a:t>Challenges</a:t>
            </a:r>
            <a:endParaRPr/>
          </a:p>
          <a:p>
            <a:pPr indent="-342900" lvl="0" marL="342900" rtl="0" algn="l">
              <a:spcBef>
                <a:spcPts val="1000"/>
              </a:spcBef>
              <a:spcAft>
                <a:spcPts val="0"/>
              </a:spcAft>
              <a:buSzPts val="1440"/>
              <a:buChar char="►"/>
            </a:pPr>
            <a:r>
              <a:rPr lang="en-US"/>
              <a:t>Process-Flow</a:t>
            </a:r>
            <a:endParaRPr/>
          </a:p>
          <a:p>
            <a:pPr indent="-342900" lvl="0" marL="342900" rtl="0" algn="l">
              <a:spcBef>
                <a:spcPts val="1000"/>
              </a:spcBef>
              <a:spcAft>
                <a:spcPts val="0"/>
              </a:spcAft>
              <a:buSzPts val="1440"/>
              <a:buChar char="►"/>
            </a:pPr>
            <a:r>
              <a:rPr lang="en-US"/>
              <a:t>Classifiers</a:t>
            </a:r>
            <a:endParaRPr/>
          </a:p>
          <a:p>
            <a:pPr indent="-342900" lvl="0" marL="342900" rtl="0" algn="l">
              <a:spcBef>
                <a:spcPts val="1000"/>
              </a:spcBef>
              <a:spcAft>
                <a:spcPts val="0"/>
              </a:spcAft>
              <a:buSzPts val="1440"/>
              <a:buChar char="►"/>
            </a:pPr>
            <a:r>
              <a:rPr lang="en-US"/>
              <a:t>Analysis and Results</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
          <p:cNvSpPr txBox="1"/>
          <p:nvPr>
            <p:ph type="title"/>
          </p:nvPr>
        </p:nvSpPr>
        <p:spPr>
          <a:xfrm>
            <a:off x="1149032" y="787810"/>
            <a:ext cx="3865134" cy="173566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600"/>
              <a:buFont typeface="Century Gothic"/>
              <a:buNone/>
            </a:pPr>
            <a:r>
              <a:rPr lang="en-US"/>
              <a:t>Introduction</a:t>
            </a:r>
            <a:endParaRPr/>
          </a:p>
        </p:txBody>
      </p:sp>
      <p:sp>
        <p:nvSpPr>
          <p:cNvPr id="262" name="Google Shape;262;p3"/>
          <p:cNvSpPr txBox="1"/>
          <p:nvPr>
            <p:ph idx="1" type="body"/>
          </p:nvPr>
        </p:nvSpPr>
        <p:spPr>
          <a:xfrm>
            <a:off x="1154954" y="2885242"/>
            <a:ext cx="3859212" cy="1371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20"/>
              <a:buNone/>
            </a:pPr>
            <a:r>
              <a:rPr lang="en-US"/>
              <a:t>Sentiment Analysis is the process of determining whether a piece of writing is positive or negative</a:t>
            </a:r>
            <a:endParaRPr/>
          </a:p>
        </p:txBody>
      </p:sp>
      <p:pic>
        <p:nvPicPr>
          <p:cNvPr id="263" name="Google Shape;263;p3"/>
          <p:cNvPicPr preferRelativeResize="0"/>
          <p:nvPr/>
        </p:nvPicPr>
        <p:blipFill rotWithShape="1">
          <a:blip r:embed="rId3">
            <a:alphaModFix/>
          </a:blip>
          <a:srcRect b="0" l="0" r="0" t="0"/>
          <a:stretch/>
        </p:blipFill>
        <p:spPr>
          <a:xfrm>
            <a:off x="6612147" y="1412334"/>
            <a:ext cx="4249326" cy="38432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
          <p:cNvPicPr preferRelativeResize="0"/>
          <p:nvPr/>
        </p:nvPicPr>
        <p:blipFill rotWithShape="1">
          <a:blip r:embed="rId3">
            <a:alphaModFix/>
          </a:blip>
          <a:srcRect b="0" l="0" r="0" t="0"/>
          <a:stretch/>
        </p:blipFill>
        <p:spPr>
          <a:xfrm>
            <a:off x="643672" y="517091"/>
            <a:ext cx="7674705" cy="48057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Problem Statement</a:t>
            </a:r>
            <a:endParaRPr/>
          </a:p>
        </p:txBody>
      </p:sp>
      <p:pic>
        <p:nvPicPr>
          <p:cNvPr id="274" name="Google Shape;274;p5"/>
          <p:cNvPicPr preferRelativeResize="0"/>
          <p:nvPr/>
        </p:nvPicPr>
        <p:blipFill rotWithShape="1">
          <a:blip r:embed="rId3">
            <a:alphaModFix/>
          </a:blip>
          <a:srcRect b="0" l="0" r="0" t="0"/>
          <a:stretch/>
        </p:blipFill>
        <p:spPr>
          <a:xfrm>
            <a:off x="334956" y="2989666"/>
            <a:ext cx="10504679" cy="17064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Challenges</a:t>
            </a:r>
            <a:endParaRPr/>
          </a:p>
        </p:txBody>
      </p:sp>
      <p:pic>
        <p:nvPicPr>
          <p:cNvPr id="280" name="Google Shape;280;p6"/>
          <p:cNvPicPr preferRelativeResize="0"/>
          <p:nvPr/>
        </p:nvPicPr>
        <p:blipFill rotWithShape="1">
          <a:blip r:embed="rId3">
            <a:alphaModFix/>
          </a:blip>
          <a:srcRect b="0" l="0" r="0" t="0"/>
          <a:stretch/>
        </p:blipFill>
        <p:spPr>
          <a:xfrm>
            <a:off x="599710" y="2477295"/>
            <a:ext cx="6120686" cy="3302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Process Flow</a:t>
            </a:r>
            <a:endParaRPr/>
          </a:p>
        </p:txBody>
      </p:sp>
      <p:pic>
        <p:nvPicPr>
          <p:cNvPr id="286" name="Google Shape;286;p7"/>
          <p:cNvPicPr preferRelativeResize="0"/>
          <p:nvPr/>
        </p:nvPicPr>
        <p:blipFill rotWithShape="1">
          <a:blip r:embed="rId3">
            <a:alphaModFix/>
          </a:blip>
          <a:srcRect b="0" l="0" r="0" t="0"/>
          <a:stretch/>
        </p:blipFill>
        <p:spPr>
          <a:xfrm>
            <a:off x="3368099" y="2477498"/>
            <a:ext cx="4577415" cy="36193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8"/>
          <p:cNvSpPr txBox="1"/>
          <p:nvPr>
            <p:ph type="ctrTitle"/>
          </p:nvPr>
        </p:nvSpPr>
        <p:spPr>
          <a:xfrm>
            <a:off x="3932808" y="643796"/>
            <a:ext cx="9190501" cy="305819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lang="en-US"/>
              <a:t>Classifiers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9"/>
          <p:cNvSpPr txBox="1"/>
          <p:nvPr>
            <p:ph type="title"/>
          </p:nvPr>
        </p:nvSpPr>
        <p:spPr>
          <a:xfrm>
            <a:off x="1128321" y="635781"/>
            <a:ext cx="4351025" cy="2283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n-US"/>
              <a:t>Naïve Bayes</a:t>
            </a:r>
            <a:endParaRPr/>
          </a:p>
        </p:txBody>
      </p:sp>
      <p:sp>
        <p:nvSpPr>
          <p:cNvPr id="297" name="Google Shape;297;p9"/>
          <p:cNvSpPr txBox="1"/>
          <p:nvPr>
            <p:ph idx="1" type="body"/>
          </p:nvPr>
        </p:nvSpPr>
        <p:spPr>
          <a:xfrm>
            <a:off x="1128321" y="2429069"/>
            <a:ext cx="3757545" cy="22838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00"/>
              <a:buNone/>
            </a:pPr>
            <a:r>
              <a:rPr lang="en-US"/>
              <a:t>NAIVE BAYES CLASSIFIERS ARE A COLLECTION OF CLASSIFICATION ALGORITHMS BASED ON BAYES' THEOREM</a:t>
            </a:r>
            <a:endParaRPr/>
          </a:p>
        </p:txBody>
      </p:sp>
      <p:pic>
        <p:nvPicPr>
          <p:cNvPr descr="Naïve bayes classifier from scratch with hands on examples in r – Insight –  Data Science Society, IMI, New Delhi" id="298" name="Google Shape;298;p9"/>
          <p:cNvPicPr preferRelativeResize="0"/>
          <p:nvPr/>
        </p:nvPicPr>
        <p:blipFill rotWithShape="1">
          <a:blip r:embed="rId3">
            <a:alphaModFix/>
          </a:blip>
          <a:srcRect b="0" l="0" r="0" t="0"/>
          <a:stretch/>
        </p:blipFill>
        <p:spPr>
          <a:xfrm>
            <a:off x="6843388" y="2358048"/>
            <a:ext cx="4147167" cy="19967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2021-11-09T03:52:40Z</dcterms:created>
  <dc:creator>prince garg</dc:creator>
</cp:coreProperties>
</file>